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7" r:id="rId11"/>
    <p:sldId id="268" r:id="rId12"/>
    <p:sldId id="269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60" d="100"/>
          <a:sy n="60" d="100"/>
        </p:scale>
        <p:origin x="10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4A70-3265-DDC2-D9FC-E435DDF97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19F7E7-A64B-3047-63C6-0D95D5E4D0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9DC4D-0169-C4A0-2537-AF70E33AD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BC489D-3266-8459-1304-E77635984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BE35A9-8C62-4AC2-0F90-5363BEC38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45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A9B67-19DB-33C4-85E1-A81F1FCF9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32D2F-ACA9-B216-2E58-ADF73FFC4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78E6A-6087-2C42-26D5-F6EDBA09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C8480-699C-58B7-99C2-20150692A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3284E-D05D-7CDB-753A-C56468796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323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6026B3-333C-D3EE-E2CF-785FC507BF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47FF6-1997-200B-2B41-3DA972ACC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691542-58FA-6841-0742-91AB33F4C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C124A-8DB4-C316-BB87-8205B33E7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E7018-EC49-81A1-45F6-2CF502E25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02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1E2BE-E6EB-AE01-FFF9-E47C592C8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6DD4E-35FB-B415-89B3-DDB4684C9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D1E07D-5AB3-FE1E-BA10-38A48DA6C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C8A36-8E62-AD0B-6547-8AC80AB3F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1B61A-77FB-9F20-D987-810C87EB2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2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0E4BD-D6C2-B67A-6990-4A5CA7C9C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4EA8D-5AAF-9C60-F0DB-64019E884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FFB6B-8E3F-15F2-740C-1E48969F4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22FD1-CBEA-D2F1-C682-6C51F5B97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4152A7-6B7B-22E4-D2C4-A7475692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97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DAAB0-1F8C-0978-380F-D1294D024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74781-AAB3-7342-85A4-62B0C2EF7C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BA4BC2-7281-8BFF-36AB-69855F3E8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51AD0-3A07-CFB6-AE0C-F83F296EE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19E209-1477-CDBB-AB89-DB341AE5E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7C79CC-1D7E-1A81-0EE1-99C69E7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402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0C643-3A20-E821-16AA-5E0F9900B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B6B704-BFF1-6A8D-6468-2065B426E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BBB88B-79E6-3A7A-2D8D-396F8B95A6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6338B7-5C9F-C729-F55F-8479411AB5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8132D4-16F3-B363-24AF-881F837E74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1F49B9-EB7E-8B5F-1AA1-98CA71B57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BEF497-38C9-2FCF-656F-48C2EA59D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91DB0F-2043-0B23-5CF4-EDC0DCAD6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74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BF372-7D58-FC7D-C954-AB3461717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9946EA-7008-E7A2-426D-E7DC13D1D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CE0C79-D40D-D581-FF40-1D5C72EF8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78103A-BB6F-E979-1C20-2B686E778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06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69D8D-80BB-4A5D-CDAA-8D05E3B8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F3B33-C58D-92E0-F472-54FA9E3CC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BD1C2A-0C63-9A06-C3C0-2A1E87E4D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977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547B5-9C71-CB38-DD87-6C0E135F7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4C84F-F596-0552-A5AA-596BAF812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588BB6-17DE-E56A-F33F-0B355E823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91E96-689B-C50D-B45B-35F3DFE5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70E70C-0613-380E-846E-E82A347F6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A54CA1-4755-9EEA-BD14-B48B1FB39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287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A3106-CF84-CA8A-680A-AB0E90FF2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B3870-F62E-4AFA-611E-D61716F2F2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90880D-0C52-4BA2-40AE-786BC7119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0A784A-5460-38B8-4042-3E0D42AFD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627323-AAC9-6BF9-F0B7-4A9276FA2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E0D75A-6ED7-7BEA-045E-B639BE6DE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55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F826C1-0890-E7BD-2638-B0C45D3FF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B0A05-11BD-FED8-90EB-44BEF0C3A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C19FF-F1E4-B163-9BF4-DB2EA0E74C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CDCCF6-2C1D-4FB7-B93C-A47358932AEA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C436C-9238-BCA3-F8B8-9FA7D08CF3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9443D-7987-59C9-BFB3-D72FC737D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709F61-AC59-4107-91B0-32E08C4C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97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4C8714-E84D-BAEE-053E-BBF01DBB05B0}"/>
              </a:ext>
            </a:extLst>
          </p:cNvPr>
          <p:cNvSpPr txBox="1"/>
          <p:nvPr/>
        </p:nvSpPr>
        <p:spPr>
          <a:xfrm>
            <a:off x="1" y="347822"/>
            <a:ext cx="11957538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Geo-Mechanical Capabilities of Enquest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dirty="0"/>
              <a:t>Post drill Geomechanics: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600" dirty="0"/>
              <a:t>Drilling operational reports study and Mechanical issues determination and mapping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600" dirty="0"/>
              <a:t>Post drill 1D mechanical earth modeling and wellbore stability analysis using field’s drilled wells or nearby fields wells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600" dirty="0"/>
              <a:t>3D </a:t>
            </a:r>
            <a:r>
              <a:rPr lang="en-US" sz="1600" dirty="0" err="1"/>
              <a:t>geomechanical</a:t>
            </a:r>
            <a:r>
              <a:rPr lang="en-US" sz="1600" dirty="0"/>
              <a:t> simulation using post drilled wells 1DMEMs, seismic data and static reservoir model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600" dirty="0"/>
              <a:t>4D </a:t>
            </a:r>
            <a:r>
              <a:rPr lang="en-US" sz="1600" dirty="0" err="1"/>
              <a:t>geomechanical</a:t>
            </a:r>
            <a:r>
              <a:rPr lang="en-US" sz="1600" dirty="0"/>
              <a:t> simulation by coupling the 3D MEM to Dynamic simulation model for: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Fault and fracture reactivation analysis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Subsidence due to production or Uplifting due to injection analysis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Hydraulic fracturing sweet spots determination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CCS, CCUS containment analysis</a:t>
            </a:r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1600" b="1" dirty="0"/>
              <a:t>Pre-Drill Geomechanics: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600" dirty="0"/>
              <a:t>Wellbore stability analysis using post drill 1DMEMs or 3D/4D models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Safe and stable mud window determination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Drilling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Casing seat determination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Hydraulic fracturing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Sand production control and perforation optimization</a:t>
            </a:r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1600" b="1" dirty="0"/>
              <a:t>Realtime geomechanics (On site or Remotely):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Drilling issues monitoring and propose real time treatments Wellbore stability profile updating while drilling using LWD/MWD and real time Mud logs and drilling parameters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Real time Casing design updating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Propose FIT,PIT,LOT and XLOT test intervals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Using the lesson learns for the future wells planning and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583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 shot of a graph&#10;&#10;Description automatically generated">
            <a:extLst>
              <a:ext uri="{FF2B5EF4-FFF2-40B4-BE49-F238E27FC236}">
                <a16:creationId xmlns:a16="http://schemas.microsoft.com/office/drawing/2014/main" id="{FDEDD741-1AB2-3EEA-165F-080768191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606" y="418680"/>
            <a:ext cx="4591691" cy="60206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B8F195-E79C-5CDA-D65B-4B5DA011310E}"/>
              </a:ext>
            </a:extLst>
          </p:cNvPr>
          <p:cNvSpPr txBox="1"/>
          <p:nvPr/>
        </p:nvSpPr>
        <p:spPr>
          <a:xfrm>
            <a:off x="487461" y="2743200"/>
            <a:ext cx="39944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800" dirty="0"/>
              <a:t>Sanding Analysis</a:t>
            </a:r>
          </a:p>
        </p:txBody>
      </p:sp>
    </p:spTree>
    <p:extLst>
      <p:ext uri="{BB962C8B-B14F-4D97-AF65-F5344CB8AC3E}">
        <p14:creationId xmlns:p14="http://schemas.microsoft.com/office/powerpoint/2010/main" val="2981314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id with lines and numbers&#10;&#10;Description automatically generated with medium confidence">
            <a:extLst>
              <a:ext uri="{FF2B5EF4-FFF2-40B4-BE49-F238E27FC236}">
                <a16:creationId xmlns:a16="http://schemas.microsoft.com/office/drawing/2014/main" id="{724D5895-5E96-DC88-454F-CFD30857D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175" y="190500"/>
            <a:ext cx="786765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803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generated image of a frozen iceberg&#10;&#10;Description automatically generated with medium confidence">
            <a:extLst>
              <a:ext uri="{FF2B5EF4-FFF2-40B4-BE49-F238E27FC236}">
                <a16:creationId xmlns:a16="http://schemas.microsoft.com/office/drawing/2014/main" id="{8164E8AA-6C71-BB81-0D58-F1B03E02C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80" y="761687"/>
            <a:ext cx="9922405" cy="533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620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70729-0EDD-8636-20D7-2A2FB9B90329}"/>
              </a:ext>
            </a:extLst>
          </p:cNvPr>
          <p:cNvSpPr txBox="1"/>
          <p:nvPr/>
        </p:nvSpPr>
        <p:spPr>
          <a:xfrm>
            <a:off x="699713" y="353160"/>
            <a:ext cx="9743697" cy="8985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Realtime geomechanics (On site or Remotely):</a:t>
            </a:r>
          </a:p>
        </p:txBody>
      </p:sp>
      <p:pic>
        <p:nvPicPr>
          <p:cNvPr id="5" name="Picture 4" descr="A diagram of a building&#10;&#10;Description automatically generated">
            <a:extLst>
              <a:ext uri="{FF2B5EF4-FFF2-40B4-BE49-F238E27FC236}">
                <a16:creationId xmlns:a16="http://schemas.microsoft.com/office/drawing/2014/main" id="{BE7DA379-276E-46CC-17DD-7A35BFD1B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47" y="2069432"/>
            <a:ext cx="6102147" cy="4285821"/>
          </a:xfrm>
          <a:prstGeom prst="rect">
            <a:avLst/>
          </a:prstGeom>
        </p:spPr>
      </p:pic>
      <p:pic>
        <p:nvPicPr>
          <p:cNvPr id="7" name="Picture 6" descr="A graph of a diagram&#10;&#10;Description automatically generated with medium confidence">
            <a:extLst>
              <a:ext uri="{FF2B5EF4-FFF2-40B4-BE49-F238E27FC236}">
                <a16:creationId xmlns:a16="http://schemas.microsoft.com/office/drawing/2014/main" id="{F7A3E67C-1A89-EE2F-4595-B3F8DBD323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3641" y="1752534"/>
            <a:ext cx="3876005" cy="4929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490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ulticolored grid of a grid&#10;&#10;Description automatically generated with medium confidence">
            <a:extLst>
              <a:ext uri="{FF2B5EF4-FFF2-40B4-BE49-F238E27FC236}">
                <a16:creationId xmlns:a16="http://schemas.microsoft.com/office/drawing/2014/main" id="{3F9F89AC-3358-6C65-0C8A-330E152BC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57" y="692631"/>
            <a:ext cx="7219353" cy="5472737"/>
          </a:xfrm>
          <a:prstGeom prst="rect">
            <a:avLst/>
          </a:prstGeom>
        </p:spPr>
      </p:pic>
      <p:pic>
        <p:nvPicPr>
          <p:cNvPr id="1026" name="Picture 2" descr="GeoModes | LWD and MWD services for drilling operations">
            <a:extLst>
              <a:ext uri="{FF2B5EF4-FFF2-40B4-BE49-F238E27FC236}">
                <a16:creationId xmlns:a16="http://schemas.microsoft.com/office/drawing/2014/main" id="{A7742BE4-BB95-F7DF-3FCC-3FAF093FB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0242" y="1660752"/>
            <a:ext cx="3921901" cy="392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3855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8E2029-F4F3-799A-0AE3-66A5DA678DE5}"/>
              </a:ext>
            </a:extLst>
          </p:cNvPr>
          <p:cNvSpPr txBox="1"/>
          <p:nvPr/>
        </p:nvSpPr>
        <p:spPr>
          <a:xfrm>
            <a:off x="0" y="206606"/>
            <a:ext cx="10929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800" dirty="0"/>
              <a:t>Drilling operational reports study and Mechanical issues determination and mapping</a:t>
            </a:r>
          </a:p>
        </p:txBody>
      </p:sp>
      <p:pic>
        <p:nvPicPr>
          <p:cNvPr id="5" name="Picture 4" descr="A graph with lines and text&#10;&#10;Description automatically generated with medium confidence">
            <a:extLst>
              <a:ext uri="{FF2B5EF4-FFF2-40B4-BE49-F238E27FC236}">
                <a16:creationId xmlns:a16="http://schemas.microsoft.com/office/drawing/2014/main" id="{BB66B75D-DB73-9637-7188-5964389903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967" y="790667"/>
            <a:ext cx="9501445" cy="571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323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806B-B39A-01CA-B1ED-F5354FEF5824}"/>
              </a:ext>
            </a:extLst>
          </p:cNvPr>
          <p:cNvSpPr txBox="1"/>
          <p:nvPr/>
        </p:nvSpPr>
        <p:spPr>
          <a:xfrm>
            <a:off x="294868" y="365458"/>
            <a:ext cx="446963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800" dirty="0"/>
              <a:t>Post drill 1D mechanical earth modeling and wellbore stability analysis using field’s drilled wells or nearby fields wells</a:t>
            </a:r>
          </a:p>
        </p:txBody>
      </p:sp>
      <p:pic>
        <p:nvPicPr>
          <p:cNvPr id="5" name="Picture 4" descr="A close-up of a graph&#10;&#10;Description automatically generated">
            <a:extLst>
              <a:ext uri="{FF2B5EF4-FFF2-40B4-BE49-F238E27FC236}">
                <a16:creationId xmlns:a16="http://schemas.microsoft.com/office/drawing/2014/main" id="{D307DACF-CE40-F84F-ABD2-3C7A52CE66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821" y="0"/>
            <a:ext cx="57133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14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F6BC0-165A-DE21-02E3-E586A30CF479}"/>
              </a:ext>
            </a:extLst>
          </p:cNvPr>
          <p:cNvSpPr txBox="1"/>
          <p:nvPr/>
        </p:nvSpPr>
        <p:spPr>
          <a:xfrm>
            <a:off x="0" y="128454"/>
            <a:ext cx="113937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800" dirty="0"/>
              <a:t>3D geomechanical simulation using post drilled wells 1DMEMs, seismic data and static reservoir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F3BB0D-D213-49BB-0401-C4A629A866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392"/>
          <a:stretch/>
        </p:blipFill>
        <p:spPr bwMode="auto">
          <a:xfrm>
            <a:off x="174171" y="626123"/>
            <a:ext cx="4953000" cy="623187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41207C-C226-B337-43A7-897B572286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97" t="27320" r="26416" b="18043"/>
          <a:stretch/>
        </p:blipFill>
        <p:spPr bwMode="auto">
          <a:xfrm>
            <a:off x="5696857" y="1191678"/>
            <a:ext cx="5957670" cy="48596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61627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B6E94D-3EFF-9CD8-F2C8-2D846E5BF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259" y="857780"/>
            <a:ext cx="8668064" cy="5142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63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B9195-BFB3-1186-421A-C4CB12D0E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275951-748A-D156-BBA5-150A513905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09" y="1460274"/>
            <a:ext cx="4939269" cy="4763741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588967-D035-034B-346C-CDDBDAFCC163}"/>
              </a:ext>
            </a:extLst>
          </p:cNvPr>
          <p:cNvSpPr txBox="1"/>
          <p:nvPr/>
        </p:nvSpPr>
        <p:spPr>
          <a:xfrm>
            <a:off x="211274" y="157555"/>
            <a:ext cx="106970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600" dirty="0"/>
              <a:t>4D geomechanical simulation by coupling the 3D MEM to Dynamic simulation model for: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 Subsidence due to production or Uplifting due to injection analysis</a:t>
            </a:r>
          </a:p>
        </p:txBody>
      </p:sp>
      <p:pic>
        <p:nvPicPr>
          <p:cNvPr id="9" name="Picture 8" descr="A diagram of a reservoir compaction&#10;&#10;Description automatically generated">
            <a:extLst>
              <a:ext uri="{FF2B5EF4-FFF2-40B4-BE49-F238E27FC236}">
                <a16:creationId xmlns:a16="http://schemas.microsoft.com/office/drawing/2014/main" id="{005A5D4D-FC3E-4B2F-4DF3-649881F6AC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691" y="1868965"/>
            <a:ext cx="6667500" cy="370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175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377B11-4BFF-97F6-C80F-8C44C0588459}"/>
              </a:ext>
            </a:extLst>
          </p:cNvPr>
          <p:cNvSpPr txBox="1"/>
          <p:nvPr/>
        </p:nvSpPr>
        <p:spPr>
          <a:xfrm>
            <a:off x="747485" y="233926"/>
            <a:ext cx="106970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600" dirty="0"/>
              <a:t>4D geomechanical simulation by coupling the 3D MEM to Dynamic simulation model for: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 Hydraulic fracturing sweet spots determination</a:t>
            </a: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9BBE0E6-8D7A-4807-FC66-FD4F8D76F3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750" y="1111089"/>
            <a:ext cx="9648820" cy="551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640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B3C8F0-B32A-AC31-ADB4-C7E687622E59}"/>
              </a:ext>
            </a:extLst>
          </p:cNvPr>
          <p:cNvSpPr txBox="1"/>
          <p:nvPr/>
        </p:nvSpPr>
        <p:spPr>
          <a:xfrm>
            <a:off x="928915" y="448101"/>
            <a:ext cx="80118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1600" b="1" dirty="0"/>
              <a:t>Pre-Drill Geomechanics: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600" dirty="0"/>
              <a:t>Wellbore stability analysis using post drill 1DMEMs or 3D/4D models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1C088D-8CB9-109D-284B-BF6686DDC8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057" y="1032876"/>
            <a:ext cx="8011886" cy="553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502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8992A0-5966-9187-F328-383F6E441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809" y="1600200"/>
            <a:ext cx="5456191" cy="45038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57788B3-8EEC-85AE-A826-D75DE66DE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00200"/>
            <a:ext cx="5238820" cy="450382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27CF44-FB50-95B9-6A22-38EF63CA3C9C}"/>
              </a:ext>
            </a:extLst>
          </p:cNvPr>
          <p:cNvSpPr txBox="1"/>
          <p:nvPr/>
        </p:nvSpPr>
        <p:spPr>
          <a:xfrm>
            <a:off x="1002323" y="338480"/>
            <a:ext cx="111896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600" dirty="0"/>
              <a:t>4D geomechanical simulation by coupling the 3D MEM to Dynamic simulation model for: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Fault and fracture reactivation analysis</a:t>
            </a:r>
          </a:p>
        </p:txBody>
      </p:sp>
    </p:spTree>
    <p:extLst>
      <p:ext uri="{BB962C8B-B14F-4D97-AF65-F5344CB8AC3E}">
        <p14:creationId xmlns:p14="http://schemas.microsoft.com/office/powerpoint/2010/main" val="4071359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1232</TotalTime>
  <Words>315</Words>
  <Application>Microsoft Office PowerPoint</Application>
  <PresentationFormat>Widescreen</PresentationFormat>
  <Paragraphs>36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Enquest Support</dc:creator>
  <cp:lastModifiedBy>Anshul Deshwal</cp:lastModifiedBy>
  <cp:revision>8</cp:revision>
  <dcterms:created xsi:type="dcterms:W3CDTF">2024-11-06T08:34:36Z</dcterms:created>
  <dcterms:modified xsi:type="dcterms:W3CDTF">2025-01-07T05:57:03Z</dcterms:modified>
</cp:coreProperties>
</file>

<file path=docProps/thumbnail.jpeg>
</file>